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notesSlides/notesSlide1.xml" ContentType="application/vnd.openxmlformats-officedocument.presentationml.notesSlide+xml"/>
  <Override PartName="/ppt/media/media1.mp4" ContentType="video/unknown"/>
  <Override PartName="/ppt/media/media2.mp4" ContentType="video/unknown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13004800" cy="9753600"/>
  <p:notesSz cx="6858000" cy="9144000"/>
  <p:defaultTextStyle>
    <a:lvl1pPr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9B1A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0" name="Shape 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I evaluated many options for undoing mistakes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57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914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71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828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860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743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200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657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114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4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6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5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1270000" y="8089900"/>
            <a:ext cx="10464801" cy="1422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PlugNdraw</a:t>
            </a:r>
          </a:p>
        </p:txBody>
      </p:sp>
      <p:pic>
        <p:nvPicPr>
          <p:cNvPr id="33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2512" y="297533"/>
            <a:ext cx="7759776" cy="77597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Recording #2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1" y="1369887"/>
            <a:ext cx="13004801" cy="7013826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My system</a:t>
            </a: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Plugins can easily participate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It’s intuitive because it’s like a youtube slider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Undo or redo any change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At over 60 frames per second it’s incredibly fast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Replay drawing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3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body" idx="1"/>
          </p:nvPr>
        </p:nvSpPr>
        <p:spPr>
          <a:xfrm>
            <a:off x="952500" y="4471605"/>
            <a:ext cx="11099801" cy="2537590"/>
          </a:xfrm>
          <a:prstGeom prst="rect">
            <a:avLst/>
          </a:prstGeom>
        </p:spPr>
        <p:txBody>
          <a:bodyPr/>
          <a:lstStyle>
            <a:lvl1pPr marL="0" indent="0" algn="ctr" defTabSz="525779">
              <a:spcBef>
                <a:spcPts val="3700"/>
              </a:spcBef>
              <a:buSzTx/>
              <a:buNone/>
              <a:defRPr sz="40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50">
                <a:solidFill>
                  <a:srgbClr val="FFFFFF"/>
                </a:solidFill>
              </a:rPr>
              <a:t>I want to help developers and some developers are already interested. My internship plans to use this to play back what the user did and they can easily leverage the code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asted-image.png"/>
          <p:cNvPicPr/>
          <p:nvPr/>
        </p:nvPicPr>
        <p:blipFill>
          <a:blip r:embed="rId2">
            <a:extLst/>
          </a:blip>
          <a:srcRect l="2961" t="0" r="2961" b="0"/>
          <a:stretch>
            <a:fillRect/>
          </a:stretch>
        </p:blipFill>
        <p:spPr>
          <a:xfrm>
            <a:off x="323453" y="203527"/>
            <a:ext cx="12357741" cy="7478842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>
            <p:ph type="title"/>
          </p:nvPr>
        </p:nvSpPr>
        <p:spPr>
          <a:xfrm>
            <a:off x="71739" y="7811458"/>
            <a:ext cx="12861322" cy="1808643"/>
          </a:xfrm>
          <a:prstGeom prst="rect">
            <a:avLst/>
          </a:prstGeom>
        </p:spPr>
        <p:txBody>
          <a:bodyPr/>
          <a:lstStyle>
            <a:lvl1pPr defTabSz="566674">
              <a:spcBef>
                <a:spcPts val="4000"/>
              </a:spcBef>
              <a:defRPr sz="3686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While collaboration is extremely cumbersome in most apps, PlugNdraw features real time collaboration so several users can can collaborate on the same drawing simultaneously.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Recording #6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1" y="1369887"/>
            <a:ext cx="13004801" cy="7013826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70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xfrm>
            <a:off x="952500" y="212985"/>
            <a:ext cx="11099800" cy="2120901"/>
          </a:xfrm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640">
                <a:solidFill>
                  <a:srgbClr val="FFFFFF"/>
                </a:solidFill>
              </a:rPr>
              <a:t>Were heavily involved in the open source community. 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496570">
              <a:spcBef>
                <a:spcPts val="3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230">
                <a:solidFill>
                  <a:srgbClr val="FFFFFF"/>
                </a:solidFill>
              </a:rPr>
              <a:t>We really love the community. This wouldn’t have been possible without them and we always try to give back as much as we can.</a:t>
            </a:r>
            <a:endParaRPr sz="3230">
              <a:solidFill>
                <a:srgbClr val="FFFFFF"/>
              </a:solidFill>
            </a:endParaRPr>
          </a:p>
          <a:p>
            <a:pPr lvl="0" marL="388620" indent="-388620" defTabSz="496570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30">
                <a:solidFill>
                  <a:srgbClr val="FFFFFF"/>
                </a:solidFill>
              </a:rPr>
              <a:t>contribute to open source projects</a:t>
            </a:r>
            <a:endParaRPr sz="3230">
              <a:solidFill>
                <a:srgbClr val="FFFFFF"/>
              </a:solidFill>
            </a:endParaRPr>
          </a:p>
          <a:p>
            <a:pPr lvl="0" marL="388620" indent="-388620" defTabSz="496570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30">
                <a:solidFill>
                  <a:srgbClr val="FFFFFF"/>
                </a:solidFill>
              </a:rPr>
              <a:t>create issues</a:t>
            </a:r>
            <a:endParaRPr sz="3230">
              <a:solidFill>
                <a:srgbClr val="FFFFFF"/>
              </a:solidFill>
            </a:endParaRPr>
          </a:p>
          <a:p>
            <a:pPr lvl="0" marL="388620" indent="-388620" defTabSz="496570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30">
                <a:solidFill>
                  <a:srgbClr val="FFFFFF"/>
                </a:solidFill>
              </a:rPr>
              <a:t>ask and answer questions on stack overflow</a:t>
            </a:r>
            <a:endParaRPr sz="3230">
              <a:solidFill>
                <a:srgbClr val="FFFFFF"/>
              </a:solidFill>
            </a:endParaRPr>
          </a:p>
          <a:p>
            <a:pPr lvl="0" marL="388620" indent="-388620" defTabSz="496570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30">
                <a:solidFill>
                  <a:srgbClr val="FFFFFF"/>
                </a:solidFill>
              </a:rPr>
              <a:t>propose things to open source projects</a:t>
            </a:r>
            <a:endParaRPr sz="3230">
              <a:solidFill>
                <a:srgbClr val="FFFFFF"/>
              </a:solidFill>
            </a:endParaRPr>
          </a:p>
          <a:p>
            <a:pPr lvl="0" marL="388620" indent="-388620" defTabSz="496570">
              <a:spcBef>
                <a:spcPts val="3500"/>
              </a:spcBef>
              <a:defRPr sz="1800">
                <a:solidFill>
                  <a:srgbClr val="000000"/>
                </a:solidFill>
              </a:defRPr>
            </a:pPr>
            <a:r>
              <a:rPr sz="3230">
                <a:solidFill>
                  <a:srgbClr val="FFFFFF"/>
                </a:solidFill>
              </a:rPr>
              <a:t>use open source projects 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thumb_IMG_2504_1024.jpg"/>
          <p:cNvPicPr/>
          <p:nvPr/>
        </p:nvPicPr>
        <p:blipFill>
          <a:blip r:embed="rId2">
            <a:extLst/>
          </a:blip>
          <a:srcRect l="0" t="1269" r="0" b="1269"/>
          <a:stretch>
            <a:fillRect/>
          </a:stretch>
        </p:blipFill>
        <p:spPr>
          <a:xfrm>
            <a:off x="6718300" y="5092700"/>
            <a:ext cx="5334000" cy="3898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thumb_IMG_2502_1024.jpg"/>
          <p:cNvPicPr/>
          <p:nvPr/>
        </p:nvPicPr>
        <p:blipFill>
          <a:blip r:embed="rId3">
            <a:extLst/>
          </a:blip>
          <a:srcRect l="0" t="1269" r="0" b="1269"/>
          <a:stretch>
            <a:fillRect/>
          </a:stretch>
        </p:blipFill>
        <p:spPr>
          <a:xfrm>
            <a:off x="6718300" y="762000"/>
            <a:ext cx="5334000" cy="3898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thumb_IMG_2500_1024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470" y="1406049"/>
            <a:ext cx="6832060" cy="5124045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>
            <p:ph type="title" idx="4294967295"/>
          </p:nvPr>
        </p:nvSpPr>
        <p:spPr>
          <a:xfrm>
            <a:off x="952500" y="-546100"/>
            <a:ext cx="11099800" cy="2120900"/>
          </a:xfrm>
          <a:prstGeom prst="rect">
            <a:avLst/>
          </a:prstGeom>
        </p:spPr>
        <p:txBody>
          <a:bodyPr/>
          <a:lstStyle>
            <a:lvl1pPr>
              <a:spcBef>
                <a:spcPts val="4200"/>
              </a:spcBef>
              <a:defRPr sz="45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500">
                <a:solidFill>
                  <a:srgbClr val="FFFFFF"/>
                </a:solidFill>
              </a:rPr>
              <a:t>We tutor refugees</a:t>
            </a:r>
          </a:p>
        </p:txBody>
      </p:sp>
      <p:sp>
        <p:nvSpPr>
          <p:cNvPr id="79" name="Shape 79"/>
          <p:cNvSpPr/>
          <p:nvPr/>
        </p:nvSpPr>
        <p:spPr>
          <a:xfrm>
            <a:off x="176845" y="7123868"/>
            <a:ext cx="6489447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We tutor them and help them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with their website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Development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requirements</a:t>
            </a:r>
          </a:p>
        </p:txBody>
      </p:sp>
      <p:sp>
        <p:nvSpPr>
          <p:cNvPr id="84" name="Shape 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Extensive research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Requirements document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wire frames(UI prototype)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Create end user documentation first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Make priorities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Design</a:t>
            </a:r>
          </a:p>
        </p:txBody>
      </p:sp>
      <p:sp>
        <p:nvSpPr>
          <p:cNvPr id="87" name="Shape 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Focus on priorities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strive to find the simplest solution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Research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Break down the program into parts and decouple the parts so that I can easily, change, optimize, and augment each part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2331" y="406400"/>
            <a:ext cx="13000138" cy="2120900"/>
          </a:xfrm>
          <a:prstGeom prst="rect">
            <a:avLst/>
          </a:prstGeom>
        </p:spPr>
        <p:txBody>
          <a:bodyPr/>
          <a:lstStyle>
            <a:lvl1pPr defTabSz="525779">
              <a:defRPr sz="666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660">
                <a:solidFill>
                  <a:srgbClr val="FFFFFF"/>
                </a:solidFill>
              </a:rPr>
              <a:t>One doesn’t simply choose a favorite drawing app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279400" y="2909503"/>
            <a:ext cx="12446001" cy="6286501"/>
          </a:xfrm>
          <a:prstGeom prst="rect">
            <a:avLst/>
          </a:prstGeom>
        </p:spPr>
        <p:txBody>
          <a:bodyPr/>
          <a:lstStyle/>
          <a:p>
            <a:pPr lvl="0" marL="457200" indent="-457200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Most apps have limited functionality that often doesn’t meet users needs</a:t>
            </a:r>
            <a:endParaRPr sz="3800">
              <a:solidFill>
                <a:srgbClr val="FFFFFF"/>
              </a:solidFill>
            </a:endParaRPr>
          </a:p>
          <a:p>
            <a:pPr lvl="0" marL="457200" indent="-457200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Users miss functionality from other apps</a:t>
            </a:r>
            <a:endParaRPr sz="3800">
              <a:solidFill>
                <a:srgbClr val="FFFFFF"/>
              </a:solidFill>
            </a:endParaRPr>
          </a:p>
          <a:p>
            <a:pPr lvl="0" marL="457200" indent="-457200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 wanted to add my own features to the apps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6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Prototyping</a:t>
            </a:r>
            <a:endParaRPr sz="80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900">
                <a:solidFill>
                  <a:srgbClr val="FFFFFF"/>
                </a:solidFill>
              </a:rPr>
              <a:t>Essential for rapid innovation</a:t>
            </a:r>
          </a:p>
        </p:txBody>
      </p:sp>
      <p:sp>
        <p:nvSpPr>
          <p:cNvPr id="90" name="Shape 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Prototype most questionable parts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Find flaws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Find edge cases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6596">
                <a:solidFill>
                  <a:srgbClr val="FFFFFF"/>
                </a:solidFill>
              </a:rPr>
              <a:t>Agile Development</a:t>
            </a:r>
            <a:endParaRPr sz="6596">
              <a:solidFill>
                <a:srgbClr val="FFFFFF"/>
              </a:solidFill>
            </a:endParaRPr>
          </a:p>
          <a:p>
            <a:pPr lvl="0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We implement one story(feature) at a time from end to end and confirm that it works before moving on to the next feature.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72516">
              <a:defRPr sz="1800">
                <a:solidFill>
                  <a:srgbClr val="000000"/>
                </a:solidFill>
              </a:defRPr>
            </a:pPr>
            <a:r>
              <a:rPr sz="7840">
                <a:solidFill>
                  <a:srgbClr val="FFFFFF"/>
                </a:solidFill>
              </a:rPr>
              <a:t>Test driven development</a:t>
            </a:r>
            <a:endParaRPr sz="7840">
              <a:solidFill>
                <a:srgbClr val="FFFFFF"/>
              </a:solidFill>
            </a:endParaRPr>
          </a:p>
          <a:p>
            <a:pPr lvl="0" defTabSz="572516">
              <a:defRPr sz="1800">
                <a:solidFill>
                  <a:srgbClr val="000000"/>
                </a:solidFill>
              </a:defRPr>
            </a:pPr>
            <a:r>
              <a:rPr sz="3920">
                <a:solidFill>
                  <a:srgbClr val="FFFFFF"/>
                </a:solidFill>
              </a:rPr>
              <a:t>Red Green Refactor</a:t>
            </a:r>
          </a:p>
        </p:txBody>
      </p:sp>
      <p:sp>
        <p:nvSpPr>
          <p:cNvPr id="95" name="Shape 9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Red: </a:t>
            </a:r>
            <a:r>
              <a:rPr sz="3800">
                <a:solidFill>
                  <a:srgbClr val="FFFFFF"/>
                </a:solidFill>
              </a:rPr>
              <a:t>I sometimes write an automated test for my code before writing the code. This helps to further specify what I need to do and makes my tests more thorough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Green: quickly write the code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Refactor: I refactor to improve the code.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5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26466">
              <a:defRPr sz="1800">
                <a:solidFill>
                  <a:srgbClr val="000000"/>
                </a:solidFill>
              </a:defRPr>
            </a:pPr>
            <a:r>
              <a:rPr sz="6278">
                <a:solidFill>
                  <a:srgbClr val="FFFFFF"/>
                </a:solidFill>
                <a:effectLst>
                  <a:outerShdw sx="100000" sy="100000" kx="0" ky="0" algn="b" rotWithShape="0" blurRad="18542" dist="17518" dir="2700000">
                    <a:srgbClr val="000000">
                      <a:alpha val="31034"/>
                    </a:srgbClr>
                  </a:outerShdw>
                </a:effectLst>
              </a:rPr>
              <a:t>Automated testing</a:t>
            </a:r>
            <a:endParaRPr sz="6278">
              <a:solidFill>
                <a:srgbClr val="FFFFFF"/>
              </a:solidFill>
              <a:effectLst>
                <a:outerShdw sx="100000" sy="100000" kx="0" ky="0" algn="b" rotWithShape="0" blurRad="18542" dist="17518" dir="2700000">
                  <a:srgbClr val="000000">
                    <a:alpha val="31034"/>
                  </a:srgbClr>
                </a:outerShdw>
              </a:effectLst>
            </a:endParaRPr>
          </a:p>
          <a:p>
            <a:pPr lvl="0" defTabSz="426466">
              <a:defRPr sz="1800">
                <a:solidFill>
                  <a:srgbClr val="000000"/>
                </a:solidFill>
              </a:defRPr>
            </a:pPr>
            <a:r>
              <a:rPr sz="3504">
                <a:solidFill>
                  <a:srgbClr val="FFFFFF"/>
                </a:solidFill>
                <a:effectLst>
                  <a:outerShdw sx="100000" sy="100000" kx="0" ky="0" algn="b" rotWithShape="0" blurRad="18542" dist="17518" dir="2700000">
                    <a:srgbClr val="000000">
                      <a:alpha val="31034"/>
                    </a:srgbClr>
                  </a:outerShdw>
                </a:effectLst>
              </a:rPr>
              <a:t>automated tests are fast, repeatable, reliable, and leave accurate records</a:t>
            </a:r>
          </a:p>
        </p:txBody>
      </p:sp>
      <p:sp>
        <p:nvSpPr>
          <p:cNvPr id="98" name="Shape 9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Compile time: the best time to find a bug is at compile time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Preconditions check the arguments of methods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Unit tests: test pieces of code and make sure they have the correct output for the input. 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Regression tests. If I find a bug that could come back I make sure that it is tested automatically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System test: I automatically test my code like a user would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Load test: I use programs that simulate many users using my app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8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79044">
              <a:defRPr sz="1800">
                <a:solidFill>
                  <a:srgbClr val="000000"/>
                </a:solidFill>
              </a:defRPr>
            </a:pPr>
            <a:r>
              <a:rPr sz="6560">
                <a:solidFill>
                  <a:srgbClr val="FFFFFF"/>
                </a:solidFill>
              </a:rPr>
              <a:t>Automated builds with gradle</a:t>
            </a:r>
            <a:endParaRPr sz="6560">
              <a:solidFill>
                <a:srgbClr val="FFFFFF"/>
              </a:solidFill>
            </a:endParaRPr>
          </a:p>
          <a:p>
            <a:pPr lvl="0" defTabSz="479044">
              <a:defRPr sz="1800">
                <a:solidFill>
                  <a:srgbClr val="000000"/>
                </a:solidFill>
              </a:defRPr>
            </a:pPr>
            <a:r>
              <a:rPr sz="4264">
                <a:solidFill>
                  <a:srgbClr val="FFFFFF"/>
                </a:solidFill>
              </a:rPr>
              <a:t>The build automatically</a:t>
            </a:r>
          </a:p>
        </p:txBody>
      </p:sp>
      <p:sp>
        <p:nvSpPr>
          <p:cNvPr id="101" name="Shape 101"/>
          <p:cNvSpPr/>
          <p:nvPr/>
        </p:nvSpPr>
        <p:spPr>
          <a:xfrm>
            <a:off x="242835" y="2752130"/>
            <a:ext cx="12544529" cy="646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installs gradle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gets dependencies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Generates code for me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Compiles code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Optimizes code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Optimizes a different version of my code for each browser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Puts everything in the webapp directory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Starts the server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runs automatic tests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4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Stops the server</a:t>
            </a:r>
            <a:endParaRPr sz="3100">
              <a:solidFill>
                <a:srgbClr val="FFFFFF"/>
              </a:solidFill>
            </a:endParaRPr>
          </a:p>
          <a:p>
            <a:pPr lvl="0" marL="457200" indent="-457200" algn="l">
              <a:spcBef>
                <a:spcPts val="1000"/>
              </a:spcBef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FFFFFF"/>
                </a:solidFill>
              </a:rPr>
              <a:t>Packages the webapp into a war file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60"/>
                                        <p:tgtEl>
                                          <p:spTgt spid="10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0" dur="16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60"/>
                            </p:stCondLst>
                            <p:childTnLst>
                              <p:par>
                                <p:cTn id="12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4" dur="160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20"/>
                            </p:stCondLst>
                            <p:childTnLst>
                              <p:par>
                                <p:cTn id="16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8" dur="160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80"/>
                            </p:stCondLst>
                            <p:childTnLst>
                              <p:par>
                                <p:cTn id="20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160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40"/>
                            </p:stCondLst>
                            <p:childTnLst>
                              <p:par>
                                <p:cTn id="24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6" dur="160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00"/>
                            </p:stCondLst>
                            <p:childTnLst>
                              <p:par>
                                <p:cTn id="28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0" dur="160"/>
                                        <p:tgtEl>
                                          <p:spTgt spid="1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60"/>
                            </p:stCondLst>
                            <p:childTnLst>
                              <p:par>
                                <p:cTn id="32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4" dur="160"/>
                                        <p:tgtEl>
                                          <p:spTgt spid="1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120"/>
                            </p:stCondLst>
                            <p:childTnLst>
                              <p:par>
                                <p:cTn id="36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8" dur="160"/>
                                        <p:tgtEl>
                                          <p:spTgt spid="1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80"/>
                            </p:stCondLst>
                            <p:childTnLst>
                              <p:par>
                                <p:cTn id="40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2" dur="160"/>
                                        <p:tgtEl>
                                          <p:spTgt spid="1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440"/>
                            </p:stCondLst>
                            <p:childTnLst>
                              <p:par>
                                <p:cTn id="44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6" dur="160"/>
                                        <p:tgtEl>
                                          <p:spTgt spid="1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600"/>
                            </p:stCondLst>
                            <p:childTnLst>
                              <p:par>
                                <p:cTn id="48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0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0" dur="160"/>
                                        <p:tgtEl>
                                          <p:spTgt spid="10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01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Automated deployment</a:t>
            </a:r>
          </a:p>
        </p:txBody>
      </p:sp>
      <p:sp>
        <p:nvSpPr>
          <p:cNvPr id="104" name="Shape 10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No risk of human error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Don’t wait till the last minute to deploy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Deploying easily and quickly, is essential for agile development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31080" y="341943"/>
            <a:ext cx="5928122" cy="741015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39"/>
          <p:cNvSpPr/>
          <p:nvPr/>
        </p:nvSpPr>
        <p:spPr>
          <a:xfrm>
            <a:off x="301613" y="7760118"/>
            <a:ext cx="12401575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Developers can easily add cool functionality to PlugNdraw by adding a plugin and they don’t have to worry about writing an entire app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title"/>
          </p:nvPr>
        </p:nvSpPr>
        <p:spPr>
          <a:xfrm>
            <a:off x="1270000" y="8089900"/>
            <a:ext cx="10464800" cy="1422400"/>
          </a:xfrm>
          <a:prstGeom prst="rect">
            <a:avLst/>
          </a:prstGeom>
        </p:spPr>
        <p:txBody>
          <a:bodyPr/>
          <a:lstStyle>
            <a:lvl1pPr defTabSz="315468">
              <a:defRPr sz="432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20">
                <a:solidFill>
                  <a:srgbClr val="FFFFFF"/>
                </a:solidFill>
              </a:rPr>
              <a:t>Users can choose a plethora of tools from different developers that fit their needs</a:t>
            </a:r>
          </a:p>
        </p:txBody>
      </p:sp>
      <p:pic>
        <p:nvPicPr>
          <p:cNvPr id="4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7889" y="324958"/>
            <a:ext cx="9009022" cy="7491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asted-image.jpg"/>
          <p:cNvPicPr/>
          <p:nvPr/>
        </p:nvPicPr>
        <p:blipFill>
          <a:blip r:embed="rId2">
            <a:extLst/>
          </a:blip>
          <a:srcRect l="1051" t="0" r="1051" b="0"/>
          <a:stretch>
            <a:fillRect/>
          </a:stretch>
        </p:blipFill>
        <p:spPr>
          <a:xfrm>
            <a:off x="160020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hape 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7519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519">
                <a:solidFill>
                  <a:srgbClr val="FFFFFF"/>
                </a:solidFill>
              </a:rPr>
              <a:t>PlugNdraw is a platform</a:t>
            </a:r>
          </a:p>
        </p:txBody>
      </p:sp>
      <p:sp>
        <p:nvSpPr>
          <p:cNvPr id="46" name="Shape 4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Our goal is to help plugin developers help users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Undoing mistakes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Control z has limitations</a:t>
            </a:r>
          </a:p>
        </p:txBody>
      </p:sp>
      <p:sp>
        <p:nvSpPr>
          <p:cNvPr id="53" name="Shape 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43484" indent="-443484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it only undos blocks of changes. Craig, a chemical engineer, complained that his Autodesk program doesn’t let him undo parts of a line.</a:t>
            </a:r>
            <a:endParaRPr sz="3686">
              <a:solidFill>
                <a:srgbClr val="FFFFFF"/>
              </a:solidFill>
            </a:endParaRPr>
          </a:p>
          <a:p>
            <a:pPr lvl="0" marL="443484" indent="-443484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Once you undo and make a change you can’t redo</a:t>
            </a:r>
            <a:endParaRPr sz="3686">
              <a:solidFill>
                <a:srgbClr val="FFFFFF"/>
              </a:solidFill>
            </a:endParaRPr>
          </a:p>
          <a:p>
            <a:pPr lvl="0" marL="443484" indent="-443484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Undo usually doesn’t work once you reopen the app</a:t>
            </a:r>
            <a:endParaRPr sz="3686">
              <a:solidFill>
                <a:srgbClr val="FFFFFF"/>
              </a:solidFill>
            </a:endParaRPr>
          </a:p>
          <a:p>
            <a:pPr lvl="0" marL="443484" indent="-443484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You can’t control the rate at which you undo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5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9937">
              <a:defRPr sz="7119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119">
                <a:solidFill>
                  <a:srgbClr val="FFFFFF"/>
                </a:solidFill>
              </a:rPr>
              <a:t>Revision control has issues</a:t>
            </a:r>
          </a:p>
        </p:txBody>
      </p:sp>
      <p:sp>
        <p:nvSpPr>
          <p:cNvPr id="56" name="Shape 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hard to use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One can only undo very large blocks of changes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5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40">
                <a:solidFill>
                  <a:srgbClr val="FFFFFF"/>
                </a:solidFill>
              </a:rPr>
              <a:t>Since the current systems have issues I created my own innovative solution</a:t>
            </a: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